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85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7/23/2023</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9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7/23/2023</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44104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7/23/2023</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63345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lvl1pPr>
              <a:defRPr>
                <a:latin typeface="Amasis MT Pro Medium" panose="02040604050005020304" pitchFamily="18" charset="0"/>
              </a:defRPr>
            </a:lvl1pPr>
            <a:lvl2pPr>
              <a:defRPr>
                <a:latin typeface="Amasis MT Pro Medium" panose="02040604050005020304" pitchFamily="18" charset="0"/>
              </a:defRPr>
            </a:lvl2pPr>
            <a:lvl3pPr>
              <a:defRPr>
                <a:latin typeface="Amasis MT Pro Medium" panose="02040604050005020304" pitchFamily="18" charset="0"/>
              </a:defRPr>
            </a:lvl3pPr>
            <a:lvl4pPr>
              <a:defRPr>
                <a:latin typeface="Amasis MT Pro Medium" panose="02040604050005020304" pitchFamily="18" charset="0"/>
              </a:defRPr>
            </a:lvl4pPr>
            <a:lvl5pPr>
              <a:defRPr>
                <a:latin typeface="Amasis MT Pro Medium" panose="020406040500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7/23/2023</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7068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7/23/2023</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71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7/23/2023</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3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7/23/2023</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66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7/23/2023</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32440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7/23/2023</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01583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7/23/2023</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6528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7/23/2023</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71663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7/23/2023</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21224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ack">
            <a:extLst>
              <a:ext uri="{FF2B5EF4-FFF2-40B4-BE49-F238E27FC236}">
                <a16:creationId xmlns:a16="http://schemas.microsoft.com/office/drawing/2014/main" id="{56610276-AEC4-4F9F-8F19-EBC8B8B8F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6E31983-ED80-5F3F-5D10-0D9D65C7BBFD}"/>
              </a:ext>
            </a:extLst>
          </p:cNvPr>
          <p:cNvPicPr>
            <a:picLocks noChangeAspect="1"/>
          </p:cNvPicPr>
          <p:nvPr/>
        </p:nvPicPr>
        <p:blipFill rotWithShape="1">
          <a:blip r:embed="rId2">
            <a:alphaModFix amt="40000"/>
          </a:blip>
          <a:srcRect t="20193" r="-1" b="-1"/>
          <a:stretch/>
        </p:blipFill>
        <p:spPr>
          <a:xfrm>
            <a:off x="20" y="10"/>
            <a:ext cx="12188932" cy="6857990"/>
          </a:xfrm>
          <a:prstGeom prst="rect">
            <a:avLst/>
          </a:prstGeom>
        </p:spPr>
      </p:pic>
      <p:sp>
        <p:nvSpPr>
          <p:cNvPr id="13" name="Main Frame">
            <a:extLst>
              <a:ext uri="{FF2B5EF4-FFF2-40B4-BE49-F238E27FC236}">
                <a16:creationId xmlns:a16="http://schemas.microsoft.com/office/drawing/2014/main" id="{F82D9B81-57D7-4F0C-AB92-6E390E4E1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C4A927-6252-3ED5-FA3B-AA7D8D9378F9}"/>
              </a:ext>
            </a:extLst>
          </p:cNvPr>
          <p:cNvSpPr>
            <a:spLocks noGrp="1"/>
          </p:cNvSpPr>
          <p:nvPr>
            <p:ph type="ctrTitle"/>
          </p:nvPr>
        </p:nvSpPr>
        <p:spPr>
          <a:xfrm>
            <a:off x="841249" y="663959"/>
            <a:ext cx="6071154" cy="5048547"/>
          </a:xfrm>
        </p:spPr>
        <p:txBody>
          <a:bodyPr anchor="t">
            <a:normAutofit/>
          </a:bodyPr>
          <a:lstStyle/>
          <a:p>
            <a:r>
              <a:rPr lang="en-US" dirty="0">
                <a:solidFill>
                  <a:srgbClr val="FFFFFF"/>
                </a:solidFill>
              </a:rPr>
              <a:t>We Are One Another’s Keepers:</a:t>
            </a:r>
            <a:br>
              <a:rPr lang="en-US" dirty="0">
                <a:solidFill>
                  <a:srgbClr val="FFFFFF"/>
                </a:solidFill>
              </a:rPr>
            </a:br>
            <a:r>
              <a:rPr lang="en-US" dirty="0">
                <a:solidFill>
                  <a:srgbClr val="FFFFFF"/>
                </a:solidFill>
              </a:rPr>
              <a:t>A Lesson on </a:t>
            </a:r>
            <a:br>
              <a:rPr lang="en-US" dirty="0">
                <a:solidFill>
                  <a:srgbClr val="FFFFFF"/>
                </a:solidFill>
              </a:rPr>
            </a:br>
            <a:r>
              <a:rPr lang="en-US" dirty="0">
                <a:solidFill>
                  <a:srgbClr val="FFFFFF"/>
                </a:solidFill>
              </a:rPr>
              <a:t>Accountability</a:t>
            </a:r>
          </a:p>
        </p:txBody>
      </p:sp>
      <p:sp>
        <p:nvSpPr>
          <p:cNvPr id="3" name="Subtitle 2">
            <a:extLst>
              <a:ext uri="{FF2B5EF4-FFF2-40B4-BE49-F238E27FC236}">
                <a16:creationId xmlns:a16="http://schemas.microsoft.com/office/drawing/2014/main" id="{8B20EFC8-AC95-79AC-7FCB-EC4A6C473C9B}"/>
              </a:ext>
            </a:extLst>
          </p:cNvPr>
          <p:cNvSpPr>
            <a:spLocks noGrp="1"/>
          </p:cNvSpPr>
          <p:nvPr>
            <p:ph type="subTitle" idx="1"/>
          </p:nvPr>
        </p:nvSpPr>
        <p:spPr>
          <a:xfrm>
            <a:off x="7637499" y="663959"/>
            <a:ext cx="2659798" cy="5048553"/>
          </a:xfrm>
        </p:spPr>
        <p:txBody>
          <a:bodyPr anchor="b">
            <a:normAutofit/>
          </a:bodyPr>
          <a:lstStyle/>
          <a:p>
            <a:endParaRPr lang="en-US" dirty="0">
              <a:solidFill>
                <a:srgbClr val="FFFFFF"/>
              </a:solidFill>
            </a:endParaRPr>
          </a:p>
          <a:p>
            <a:r>
              <a:rPr lang="en-US" dirty="0">
                <a:solidFill>
                  <a:srgbClr val="FFFFFF"/>
                </a:solidFill>
              </a:rPr>
              <a:t>The Rev. Jay Broadnax Mt. Pisgah AME Church of Philadelphia Presenter</a:t>
            </a:r>
          </a:p>
          <a:p>
            <a:r>
              <a:rPr lang="en-US" dirty="0">
                <a:solidFill>
                  <a:srgbClr val="FFFFFF"/>
                </a:solidFill>
              </a:rPr>
              <a:t>2023 Annual Meeting</a:t>
            </a:r>
          </a:p>
          <a:p>
            <a:r>
              <a:rPr lang="en-US" dirty="0">
                <a:solidFill>
                  <a:srgbClr val="FFFFFF"/>
                </a:solidFill>
              </a:rPr>
              <a:t>First Episcopal District Lay Organization</a:t>
            </a:r>
          </a:p>
          <a:p>
            <a:r>
              <a:rPr lang="en-US" dirty="0">
                <a:solidFill>
                  <a:srgbClr val="FFFFFF"/>
                </a:solidFill>
              </a:rPr>
              <a:t>Saturday, July 22, 2023 </a:t>
            </a:r>
          </a:p>
        </p:txBody>
      </p:sp>
      <p:cxnSp>
        <p:nvCxnSpPr>
          <p:cNvPr id="15" name="Main Horizontal Connector">
            <a:extLst>
              <a:ext uri="{FF2B5EF4-FFF2-40B4-BE49-F238E27FC236}">
                <a16:creationId xmlns:a16="http://schemas.microsoft.com/office/drawing/2014/main" id="{AE3D1161-F2DF-43A9-8376-3DB1403155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F444DC-2BF7-4689-B6E1-0F0D0E9C8D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277100" y="335783"/>
            <a:ext cx="0" cy="5711654"/>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Main Vertical Connector">
            <a:extLst>
              <a:ext uri="{FF2B5EF4-FFF2-40B4-BE49-F238E27FC236}">
                <a16:creationId xmlns:a16="http://schemas.microsoft.com/office/drawing/2014/main" id="{FF393DD8-555D-4D86-9600-299145E032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2518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5AACF-6479-F275-7825-E9980A751DFA}"/>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4B0D699A-C3B4-013F-4AEE-1CCD6D800205}"/>
              </a:ext>
            </a:extLst>
          </p:cNvPr>
          <p:cNvSpPr>
            <a:spLocks noGrp="1"/>
          </p:cNvSpPr>
          <p:nvPr>
            <p:ph idx="1"/>
          </p:nvPr>
        </p:nvSpPr>
        <p:spPr/>
        <p:txBody>
          <a:bodyPr/>
          <a:lstStyle/>
          <a:p>
            <a:r>
              <a:rPr lang="en-US" dirty="0"/>
              <a:t>Our WORDS.</a:t>
            </a:r>
          </a:p>
          <a:p>
            <a:pPr lvl="1"/>
            <a:r>
              <a:rPr lang="en-US" i="1" dirty="0"/>
              <a:t>“But I tell you that everyone will have to give account on the day of judgment for every empty word they have spoken.” </a:t>
            </a:r>
            <a:r>
              <a:rPr lang="en-US" dirty="0"/>
              <a:t>(Matthew 12:36)  Knowing this might help us reign in our tongues a bit.</a:t>
            </a:r>
          </a:p>
          <a:p>
            <a:pPr lvl="1"/>
            <a:r>
              <a:rPr lang="en-US" dirty="0"/>
              <a:t>Our mouths were meant for tearing down evil and building up believers.</a:t>
            </a:r>
          </a:p>
          <a:p>
            <a:pPr lvl="1"/>
            <a:r>
              <a:rPr lang="en-US" dirty="0"/>
              <a:t>Be “slow to speak” and “quick to listen”.  Often, we talk before we fully understand.</a:t>
            </a:r>
          </a:p>
          <a:p>
            <a:pPr lvl="1"/>
            <a:r>
              <a:rPr lang="en-US" dirty="0"/>
              <a:t>Our Call To Worship should be a part of our daily prayer. “Let the Words of my mouth…be acceptable in God’s sight.” (Psalm 19:14)</a:t>
            </a:r>
          </a:p>
          <a:p>
            <a:pPr lvl="1"/>
            <a:endParaRPr lang="en-US" i="1" dirty="0"/>
          </a:p>
          <a:p>
            <a:pPr lvl="1"/>
            <a:endParaRPr lang="en-US" dirty="0"/>
          </a:p>
        </p:txBody>
      </p:sp>
    </p:spTree>
    <p:extLst>
      <p:ext uri="{BB962C8B-B14F-4D97-AF65-F5344CB8AC3E}">
        <p14:creationId xmlns:p14="http://schemas.microsoft.com/office/powerpoint/2010/main" val="2051301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5DD9-E707-CBA3-C283-5B0520713B7F}"/>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08CF76C0-4891-B141-FA91-65F6D363F755}"/>
              </a:ext>
            </a:extLst>
          </p:cNvPr>
          <p:cNvSpPr>
            <a:spLocks noGrp="1"/>
          </p:cNvSpPr>
          <p:nvPr>
            <p:ph idx="1"/>
          </p:nvPr>
        </p:nvSpPr>
        <p:spPr/>
        <p:txBody>
          <a:bodyPr/>
          <a:lstStyle/>
          <a:p>
            <a:r>
              <a:rPr lang="en-US" dirty="0"/>
              <a:t>Our HEARTS (i.e., our affections, what (or whom) we are drawn to.).</a:t>
            </a:r>
          </a:p>
          <a:p>
            <a:pPr lvl="1"/>
            <a:r>
              <a:rPr lang="en-US" i="1" dirty="0"/>
              <a:t>“Above all else, guard your heart, for everything you do flows from it.” </a:t>
            </a:r>
            <a:r>
              <a:rPr lang="en-US" dirty="0"/>
              <a:t>(Prov. 4:23)</a:t>
            </a:r>
          </a:p>
          <a:p>
            <a:pPr lvl="1"/>
            <a:r>
              <a:rPr lang="en-US" dirty="0"/>
              <a:t>When we allow our hearts to become “attached” to toxic things or toxic people, it can affect everything that we do.</a:t>
            </a:r>
          </a:p>
          <a:p>
            <a:pPr lvl="1"/>
            <a:r>
              <a:rPr lang="en-US" dirty="0"/>
              <a:t>Affections -&gt; Habits -&gt; addictions.</a:t>
            </a:r>
          </a:p>
          <a:p>
            <a:pPr lvl="1"/>
            <a:endParaRPr lang="en-US" dirty="0"/>
          </a:p>
        </p:txBody>
      </p:sp>
    </p:spTree>
    <p:extLst>
      <p:ext uri="{BB962C8B-B14F-4D97-AF65-F5344CB8AC3E}">
        <p14:creationId xmlns:p14="http://schemas.microsoft.com/office/powerpoint/2010/main" val="360208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2A66B-B9CA-5BA4-00F2-828550334677}"/>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8CDF8E71-8A7E-46D5-7F64-A87ABB2703E0}"/>
              </a:ext>
            </a:extLst>
          </p:cNvPr>
          <p:cNvSpPr>
            <a:spLocks noGrp="1"/>
          </p:cNvSpPr>
          <p:nvPr>
            <p:ph idx="1"/>
          </p:nvPr>
        </p:nvSpPr>
        <p:spPr/>
        <p:txBody>
          <a:bodyPr/>
          <a:lstStyle/>
          <a:p>
            <a:r>
              <a:rPr lang="en-US" dirty="0"/>
              <a:t>Our RESOURCES (Money, Possessions)</a:t>
            </a:r>
          </a:p>
          <a:p>
            <a:pPr lvl="1"/>
            <a:r>
              <a:rPr lang="en-US" i="1" dirty="0"/>
              <a:t> Everything comes from you, and we have given you only what comes from your hand.</a:t>
            </a:r>
            <a:r>
              <a:rPr lang="en-US" dirty="0"/>
              <a:t> (1 Chronicles 29:14)</a:t>
            </a:r>
          </a:p>
          <a:p>
            <a:pPr lvl="1"/>
            <a:r>
              <a:rPr lang="en-US" i="1" dirty="0"/>
              <a:t>“Will a mere mortal rob God? Yet you rob me. “But you ask, ‘How are we robbing you?’ “In tithes and offerings.” </a:t>
            </a:r>
            <a:r>
              <a:rPr lang="en-US" dirty="0"/>
              <a:t>(Malachi 3:8)</a:t>
            </a:r>
          </a:p>
          <a:p>
            <a:pPr lvl="1"/>
            <a:r>
              <a:rPr lang="en-US" dirty="0"/>
              <a:t>Even the non-tithe 90% is still God’s money. God ought to have a say in what we do with it.  It ought to be available for us to do God’s will with.  </a:t>
            </a:r>
          </a:p>
          <a:p>
            <a:pPr lvl="1"/>
            <a:r>
              <a:rPr lang="en-US" dirty="0"/>
              <a:t>We ought to manage it well and use it wisely.</a:t>
            </a:r>
          </a:p>
          <a:p>
            <a:pPr lvl="1"/>
            <a:r>
              <a:rPr lang="en-US" dirty="0"/>
              <a:t>God is not against personal enjoyment. Only GREED and EXCESS.</a:t>
            </a:r>
          </a:p>
          <a:p>
            <a:pPr lvl="1"/>
            <a:endParaRPr lang="en-US" dirty="0"/>
          </a:p>
        </p:txBody>
      </p:sp>
    </p:spTree>
    <p:extLst>
      <p:ext uri="{BB962C8B-B14F-4D97-AF65-F5344CB8AC3E}">
        <p14:creationId xmlns:p14="http://schemas.microsoft.com/office/powerpoint/2010/main" val="3926360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153DD-E237-24B1-36A3-0868DF5BEE68}"/>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66A22AAB-8153-B17A-43A3-C4B6381956C5}"/>
              </a:ext>
            </a:extLst>
          </p:cNvPr>
          <p:cNvSpPr>
            <a:spLocks noGrp="1"/>
          </p:cNvSpPr>
          <p:nvPr>
            <p:ph idx="1"/>
          </p:nvPr>
        </p:nvSpPr>
        <p:spPr/>
        <p:txBody>
          <a:bodyPr/>
          <a:lstStyle/>
          <a:p>
            <a:r>
              <a:rPr lang="en-US" dirty="0"/>
              <a:t>Our WORK</a:t>
            </a:r>
          </a:p>
          <a:p>
            <a:pPr lvl="1"/>
            <a:r>
              <a:rPr lang="en-US" i="1" dirty="0"/>
              <a:t>“Always give yourselves fully to the work of the Lord, because you know that your labor in the Lord is not in vain.” </a:t>
            </a:r>
            <a:r>
              <a:rPr lang="en-US" dirty="0"/>
              <a:t> (1 Corinthians 15:58)</a:t>
            </a:r>
          </a:p>
          <a:p>
            <a:pPr lvl="1"/>
            <a:r>
              <a:rPr lang="en-US" i="1" dirty="0"/>
              <a:t>“If anyone builds on this foundation using gold, silver, costly stones, wood, hay or straw, their work will be shown for what it is, because the Day will bring it to light. It will be revealed with fire, and the fire will test the quality of each person’s work. If what has been built survives, the builder will receive a reward. </a:t>
            </a:r>
            <a:r>
              <a:rPr lang="en-US" dirty="0"/>
              <a:t>(1 Corinthians 3:12-14)</a:t>
            </a:r>
          </a:p>
          <a:p>
            <a:pPr lvl="1"/>
            <a:r>
              <a:rPr lang="en-US" dirty="0"/>
              <a:t>We are not called to be WORKAHOLICS, but we ARE called to be FAITHFUL and work with integrity.</a:t>
            </a:r>
          </a:p>
        </p:txBody>
      </p:sp>
    </p:spTree>
    <p:extLst>
      <p:ext uri="{BB962C8B-B14F-4D97-AF65-F5344CB8AC3E}">
        <p14:creationId xmlns:p14="http://schemas.microsoft.com/office/powerpoint/2010/main" val="204667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4A4A-2AAF-A356-3506-E58818AEA6DE}"/>
              </a:ext>
            </a:extLst>
          </p:cNvPr>
          <p:cNvSpPr>
            <a:spLocks noGrp="1"/>
          </p:cNvSpPr>
          <p:nvPr>
            <p:ph type="title"/>
          </p:nvPr>
        </p:nvSpPr>
        <p:spPr/>
        <p:txBody>
          <a:bodyPr/>
          <a:lstStyle/>
          <a:p>
            <a:r>
              <a:rPr lang="en-US" dirty="0"/>
              <a:t>Accountability to PEOPLE</a:t>
            </a:r>
          </a:p>
        </p:txBody>
      </p:sp>
      <p:sp>
        <p:nvSpPr>
          <p:cNvPr id="3" name="Content Placeholder 2">
            <a:extLst>
              <a:ext uri="{FF2B5EF4-FFF2-40B4-BE49-F238E27FC236}">
                <a16:creationId xmlns:a16="http://schemas.microsoft.com/office/drawing/2014/main" id="{35EF0A57-1AB5-4C92-E4F0-CED6273D4342}"/>
              </a:ext>
            </a:extLst>
          </p:cNvPr>
          <p:cNvSpPr>
            <a:spLocks noGrp="1"/>
          </p:cNvSpPr>
          <p:nvPr>
            <p:ph idx="1"/>
          </p:nvPr>
        </p:nvSpPr>
        <p:spPr/>
        <p:txBody>
          <a:bodyPr/>
          <a:lstStyle/>
          <a:p>
            <a:r>
              <a:rPr lang="en-US" dirty="0"/>
              <a:t>We are ultimately accountable to GOD, but we are also accountable to OTHERS, especially BELIEVERS</a:t>
            </a:r>
          </a:p>
          <a:p>
            <a:pPr lvl="1"/>
            <a:r>
              <a:rPr lang="en-US" i="1" dirty="0"/>
              <a:t>“Submit to one another out of reverence for Christ.” </a:t>
            </a:r>
            <a:r>
              <a:rPr lang="en-US" dirty="0"/>
              <a:t>(Ephesians 5:21)</a:t>
            </a:r>
            <a:endParaRPr lang="en-US" i="1" dirty="0"/>
          </a:p>
          <a:p>
            <a:r>
              <a:rPr lang="en-US" dirty="0"/>
              <a:t>It’s easy to convince ourselves that God is okay with our viewpoints and our behaviors, but sometimes we learn to see things differently by opening up to someone, especially someone who KNOW US.</a:t>
            </a:r>
          </a:p>
          <a:p>
            <a:r>
              <a:rPr lang="en-US" dirty="0"/>
              <a:t>Accountability to PEOPLE help us be more accountable to GOD.</a:t>
            </a:r>
          </a:p>
          <a:p>
            <a:pPr lvl="1"/>
            <a:endParaRPr lang="en-US" dirty="0"/>
          </a:p>
        </p:txBody>
      </p:sp>
    </p:spTree>
    <p:extLst>
      <p:ext uri="{BB962C8B-B14F-4D97-AF65-F5344CB8AC3E}">
        <p14:creationId xmlns:p14="http://schemas.microsoft.com/office/powerpoint/2010/main" val="1720904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864A2-B798-2B21-CA54-FE621F35B114}"/>
              </a:ext>
            </a:extLst>
          </p:cNvPr>
          <p:cNvSpPr>
            <a:spLocks noGrp="1"/>
          </p:cNvSpPr>
          <p:nvPr>
            <p:ph type="title"/>
          </p:nvPr>
        </p:nvSpPr>
        <p:spPr/>
        <p:txBody>
          <a:bodyPr/>
          <a:lstStyle/>
          <a:p>
            <a:r>
              <a:rPr lang="en-US" dirty="0"/>
              <a:t>Accountability to PEOPLE</a:t>
            </a:r>
          </a:p>
        </p:txBody>
      </p:sp>
      <p:sp>
        <p:nvSpPr>
          <p:cNvPr id="3" name="Content Placeholder 2">
            <a:extLst>
              <a:ext uri="{FF2B5EF4-FFF2-40B4-BE49-F238E27FC236}">
                <a16:creationId xmlns:a16="http://schemas.microsoft.com/office/drawing/2014/main" id="{15D523EB-C7A4-68FF-25BB-5B0227BB360D}"/>
              </a:ext>
            </a:extLst>
          </p:cNvPr>
          <p:cNvSpPr>
            <a:spLocks noGrp="1"/>
          </p:cNvSpPr>
          <p:nvPr>
            <p:ph idx="1"/>
          </p:nvPr>
        </p:nvSpPr>
        <p:spPr/>
        <p:txBody>
          <a:bodyPr>
            <a:normAutofit lnSpcReduction="10000"/>
          </a:bodyPr>
          <a:lstStyle/>
          <a:p>
            <a:r>
              <a:rPr lang="en-US" dirty="0"/>
              <a:t>Open accountability to PEOPLE can help us overcome sins and keep us on the right path.</a:t>
            </a:r>
          </a:p>
          <a:p>
            <a:pPr lvl="1"/>
            <a:r>
              <a:rPr lang="en-US" i="1" dirty="0"/>
              <a:t>“Confess your sins to each other and pray for each other so that you may be healed. The earnest prayer of a righteous person has great power and produces wonderful results.” </a:t>
            </a:r>
            <a:r>
              <a:rPr lang="en-US" dirty="0"/>
              <a:t>(James 5:16, NLT)</a:t>
            </a:r>
          </a:p>
          <a:p>
            <a:pPr lvl="1"/>
            <a:r>
              <a:rPr lang="en-US" i="1" dirty="0"/>
              <a:t>“If another believer is overcome by some sin, you who are godly should gently and humbly help that person back onto the right path. And be careful not to fall into the same temptation yourself. </a:t>
            </a:r>
            <a:r>
              <a:rPr lang="en-US" dirty="0"/>
              <a:t>(Galatians 6:1)</a:t>
            </a:r>
            <a:endParaRPr lang="en-US" i="1" dirty="0"/>
          </a:p>
          <a:p>
            <a:pPr lvl="1"/>
            <a:r>
              <a:rPr lang="en-US" dirty="0"/>
              <a:t>God has given us ONE ANOTHER to help us remain accountable, and so that we might not FOOL OURSELVES.</a:t>
            </a:r>
          </a:p>
          <a:p>
            <a:pPr lvl="1"/>
            <a:endParaRPr lang="en-US" i="1" dirty="0"/>
          </a:p>
        </p:txBody>
      </p:sp>
    </p:spTree>
    <p:extLst>
      <p:ext uri="{BB962C8B-B14F-4D97-AF65-F5344CB8AC3E}">
        <p14:creationId xmlns:p14="http://schemas.microsoft.com/office/powerpoint/2010/main" val="68557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B24B-CB79-F7AA-ED90-2EE5A5F3A2ED}"/>
              </a:ext>
            </a:extLst>
          </p:cNvPr>
          <p:cNvSpPr>
            <a:spLocks noGrp="1"/>
          </p:cNvSpPr>
          <p:nvPr>
            <p:ph type="title"/>
          </p:nvPr>
        </p:nvSpPr>
        <p:spPr/>
        <p:txBody>
          <a:bodyPr/>
          <a:lstStyle/>
          <a:p>
            <a:r>
              <a:rPr lang="en-US" dirty="0"/>
              <a:t>Hindrances to Accountability	</a:t>
            </a:r>
          </a:p>
        </p:txBody>
      </p:sp>
      <p:sp>
        <p:nvSpPr>
          <p:cNvPr id="3" name="Content Placeholder 2">
            <a:extLst>
              <a:ext uri="{FF2B5EF4-FFF2-40B4-BE49-F238E27FC236}">
                <a16:creationId xmlns:a16="http://schemas.microsoft.com/office/drawing/2014/main" id="{5D3EF0D7-C254-B5D7-2117-E4FDD67DC635}"/>
              </a:ext>
            </a:extLst>
          </p:cNvPr>
          <p:cNvSpPr>
            <a:spLocks noGrp="1"/>
          </p:cNvSpPr>
          <p:nvPr>
            <p:ph idx="1"/>
          </p:nvPr>
        </p:nvSpPr>
        <p:spPr/>
        <p:txBody>
          <a:bodyPr/>
          <a:lstStyle/>
          <a:p>
            <a:r>
              <a:rPr lang="en-US" dirty="0"/>
              <a:t>Misplaced Notions of Independence and Self Sufficiency</a:t>
            </a:r>
          </a:p>
          <a:p>
            <a:pPr lvl="1"/>
            <a:r>
              <a:rPr lang="en-US" dirty="0"/>
              <a:t>We have been taught (especially in Western Society) that being “independent” means:</a:t>
            </a:r>
          </a:p>
          <a:p>
            <a:pPr lvl="2"/>
            <a:r>
              <a:rPr lang="en-US" dirty="0"/>
              <a:t>Never having to answer to anybody.</a:t>
            </a:r>
          </a:p>
          <a:p>
            <a:pPr lvl="2"/>
            <a:r>
              <a:rPr lang="en-US" dirty="0"/>
              <a:t>“adulting” means self-reliance and “pulling oneself up by one’s bootstraps.”</a:t>
            </a:r>
          </a:p>
          <a:p>
            <a:pPr lvl="1"/>
            <a:r>
              <a:rPr lang="en-US" dirty="0"/>
              <a:t>These notions are not biblical.</a:t>
            </a:r>
          </a:p>
          <a:p>
            <a:pPr lvl="2"/>
            <a:r>
              <a:rPr lang="en-US" i="1" dirty="0"/>
              <a:t>“The eye can never say to the hand, ‘I don’t need you.’ The head can’t say to the feet, ‘I don’t need you.’” </a:t>
            </a:r>
            <a:r>
              <a:rPr lang="en-US" dirty="0"/>
              <a:t> (1 Corinthians 12:21)</a:t>
            </a:r>
          </a:p>
          <a:p>
            <a:pPr lvl="2"/>
            <a:r>
              <a:rPr lang="en-US" i="1" dirty="0"/>
              <a:t> “Share each other’s burdens, and in this way obey the law of Christ.” </a:t>
            </a:r>
            <a:r>
              <a:rPr lang="en-US" dirty="0"/>
              <a:t>(Galatians 6:2)</a:t>
            </a:r>
            <a:endParaRPr lang="en-US" i="1" dirty="0"/>
          </a:p>
        </p:txBody>
      </p:sp>
    </p:spTree>
    <p:extLst>
      <p:ext uri="{BB962C8B-B14F-4D97-AF65-F5344CB8AC3E}">
        <p14:creationId xmlns:p14="http://schemas.microsoft.com/office/powerpoint/2010/main" val="9155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3C38F-E3C7-D9D7-818D-69F00E415836}"/>
              </a:ext>
            </a:extLst>
          </p:cNvPr>
          <p:cNvSpPr>
            <a:spLocks noGrp="1"/>
          </p:cNvSpPr>
          <p:nvPr>
            <p:ph type="title"/>
          </p:nvPr>
        </p:nvSpPr>
        <p:spPr/>
        <p:txBody>
          <a:bodyPr/>
          <a:lstStyle/>
          <a:p>
            <a:r>
              <a:rPr lang="en-US" dirty="0"/>
              <a:t>Hindrances to Accountability</a:t>
            </a:r>
          </a:p>
        </p:txBody>
      </p:sp>
      <p:sp>
        <p:nvSpPr>
          <p:cNvPr id="3" name="Content Placeholder 2">
            <a:extLst>
              <a:ext uri="{FF2B5EF4-FFF2-40B4-BE49-F238E27FC236}">
                <a16:creationId xmlns:a16="http://schemas.microsoft.com/office/drawing/2014/main" id="{913E871B-8F6C-854D-7D2F-328932207C24}"/>
              </a:ext>
            </a:extLst>
          </p:cNvPr>
          <p:cNvSpPr>
            <a:spLocks noGrp="1"/>
          </p:cNvSpPr>
          <p:nvPr>
            <p:ph idx="1"/>
          </p:nvPr>
        </p:nvSpPr>
        <p:spPr/>
        <p:txBody>
          <a:bodyPr/>
          <a:lstStyle/>
          <a:p>
            <a:r>
              <a:rPr lang="en-US" dirty="0"/>
              <a:t>SHAME </a:t>
            </a:r>
          </a:p>
          <a:p>
            <a:pPr lvl="1"/>
            <a:r>
              <a:rPr lang="en-US" dirty="0"/>
              <a:t>In account of the fall in Genesis 3:1-10, the first things that Eve and Adam did when they had disobeyed God were to COVER THEMSELVES and HIDE.</a:t>
            </a:r>
          </a:p>
          <a:p>
            <a:pPr lvl="1"/>
            <a:r>
              <a:rPr lang="en-US" dirty="0"/>
              <a:t>Shame means being afraid that some issue, trait, or behavior may make others think less of you.  Deep down you feel “unlovable.”</a:t>
            </a:r>
          </a:p>
          <a:p>
            <a:pPr lvl="1"/>
            <a:r>
              <a:rPr lang="en-US" dirty="0"/>
              <a:t>Shame causes people to ISOLATE – believing that they are the only one in their situation.</a:t>
            </a:r>
          </a:p>
          <a:p>
            <a:pPr lvl="1"/>
            <a:r>
              <a:rPr lang="en-US" dirty="0"/>
              <a:t>Shame can be manipulated by the enemy, and by people, bending you to do their will, thereby causing more shame.</a:t>
            </a:r>
          </a:p>
        </p:txBody>
      </p:sp>
    </p:spTree>
    <p:extLst>
      <p:ext uri="{BB962C8B-B14F-4D97-AF65-F5344CB8AC3E}">
        <p14:creationId xmlns:p14="http://schemas.microsoft.com/office/powerpoint/2010/main" val="1683572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4F66-9C45-DF7F-E29C-45386D92D373}"/>
              </a:ext>
            </a:extLst>
          </p:cNvPr>
          <p:cNvSpPr>
            <a:spLocks noGrp="1"/>
          </p:cNvSpPr>
          <p:nvPr>
            <p:ph type="title"/>
          </p:nvPr>
        </p:nvSpPr>
        <p:spPr/>
        <p:txBody>
          <a:bodyPr/>
          <a:lstStyle/>
          <a:p>
            <a:r>
              <a:rPr lang="en-US" dirty="0"/>
              <a:t>Hindrances to Accountability</a:t>
            </a:r>
          </a:p>
        </p:txBody>
      </p:sp>
      <p:sp>
        <p:nvSpPr>
          <p:cNvPr id="3" name="Content Placeholder 2">
            <a:extLst>
              <a:ext uri="{FF2B5EF4-FFF2-40B4-BE49-F238E27FC236}">
                <a16:creationId xmlns:a16="http://schemas.microsoft.com/office/drawing/2014/main" id="{6E2B7F06-CA7D-7287-32DD-E1AEE9931B68}"/>
              </a:ext>
            </a:extLst>
          </p:cNvPr>
          <p:cNvSpPr>
            <a:spLocks noGrp="1"/>
          </p:cNvSpPr>
          <p:nvPr>
            <p:ph idx="1"/>
          </p:nvPr>
        </p:nvSpPr>
        <p:spPr/>
        <p:txBody>
          <a:bodyPr/>
          <a:lstStyle/>
          <a:p>
            <a:r>
              <a:rPr lang="en-US" dirty="0"/>
              <a:t>SHAME (Continued)</a:t>
            </a:r>
          </a:p>
          <a:p>
            <a:pPr lvl="1"/>
            <a:r>
              <a:rPr lang="en-US" dirty="0"/>
              <a:t>The way out of SHAME is to shine the light of God’s LOVE.</a:t>
            </a:r>
          </a:p>
          <a:p>
            <a:pPr lvl="2"/>
            <a:r>
              <a:rPr lang="en-US" i="1" dirty="0"/>
              <a:t>“If we claim to have fellowship with him yet walk in darkness, we lie and do not live by the truth.  But if we walk in the light, as he is in the light, we have fellowship with one another and the blood of Jesus, His Son purifies us from all sin.” </a:t>
            </a:r>
            <a:r>
              <a:rPr lang="en-US" dirty="0"/>
              <a:t>(1 John 1:6-7)</a:t>
            </a:r>
          </a:p>
          <a:p>
            <a:pPr lvl="2"/>
            <a:r>
              <a:rPr lang="en-US" dirty="0"/>
              <a:t>12 Step recovery groups use a helpful phrase: “You’re only as sick as your secrets.”  Speaking your truth to someone can be a powerful means of conquering shame.</a:t>
            </a:r>
          </a:p>
          <a:p>
            <a:pPr lvl="2"/>
            <a:r>
              <a:rPr lang="en-US" dirty="0"/>
              <a:t>Get an ACCOUNTABILITY PARTNER, therapist, and or advisor.</a:t>
            </a:r>
          </a:p>
          <a:p>
            <a:pPr lvl="2"/>
            <a:endParaRPr lang="en-US" dirty="0"/>
          </a:p>
        </p:txBody>
      </p:sp>
    </p:spTree>
    <p:extLst>
      <p:ext uri="{BB962C8B-B14F-4D97-AF65-F5344CB8AC3E}">
        <p14:creationId xmlns:p14="http://schemas.microsoft.com/office/powerpoint/2010/main" val="2635412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5F9AC-E1E3-74FE-FA4B-E2A1B7809681}"/>
              </a:ext>
            </a:extLst>
          </p:cNvPr>
          <p:cNvSpPr>
            <a:spLocks noGrp="1"/>
          </p:cNvSpPr>
          <p:nvPr>
            <p:ph type="title"/>
          </p:nvPr>
        </p:nvSpPr>
        <p:spPr/>
        <p:txBody>
          <a:bodyPr/>
          <a:lstStyle/>
          <a:p>
            <a:r>
              <a:rPr lang="en-US" dirty="0"/>
              <a:t>Hindrances to Accountability</a:t>
            </a:r>
          </a:p>
        </p:txBody>
      </p:sp>
      <p:sp>
        <p:nvSpPr>
          <p:cNvPr id="3" name="Content Placeholder 2">
            <a:extLst>
              <a:ext uri="{FF2B5EF4-FFF2-40B4-BE49-F238E27FC236}">
                <a16:creationId xmlns:a16="http://schemas.microsoft.com/office/drawing/2014/main" id="{0312A157-3C44-C946-A3F7-A8D859E6FBD0}"/>
              </a:ext>
            </a:extLst>
          </p:cNvPr>
          <p:cNvSpPr>
            <a:spLocks noGrp="1"/>
          </p:cNvSpPr>
          <p:nvPr>
            <p:ph idx="1"/>
          </p:nvPr>
        </p:nvSpPr>
        <p:spPr/>
        <p:txBody>
          <a:bodyPr/>
          <a:lstStyle/>
          <a:p>
            <a:r>
              <a:rPr lang="en-US" dirty="0"/>
              <a:t>PRIDE </a:t>
            </a:r>
          </a:p>
          <a:p>
            <a:pPr lvl="1"/>
            <a:r>
              <a:rPr lang="en-US" i="1" dirty="0"/>
              <a:t>“Pride goes before the fall, and haughtiness before destruction.” </a:t>
            </a:r>
            <a:r>
              <a:rPr lang="en-US" dirty="0"/>
              <a:t>(Proverbs 16:18)</a:t>
            </a:r>
          </a:p>
          <a:p>
            <a:pPr lvl="1"/>
            <a:r>
              <a:rPr lang="en-US" dirty="0"/>
              <a:t>Being OVERCONFIDENT can cause folks to think that they don’t NEED to be accountable to anyone.  We ALL have weaknesses and we ALL make mistakes.  Accountability can keep us from going off the rails.</a:t>
            </a:r>
          </a:p>
        </p:txBody>
      </p:sp>
    </p:spTree>
    <p:extLst>
      <p:ext uri="{BB962C8B-B14F-4D97-AF65-F5344CB8AC3E}">
        <p14:creationId xmlns:p14="http://schemas.microsoft.com/office/powerpoint/2010/main" val="59339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0676-3DE8-32DA-3AE2-001F9EBC6F10}"/>
              </a:ext>
            </a:extLst>
          </p:cNvPr>
          <p:cNvSpPr>
            <a:spLocks noGrp="1"/>
          </p:cNvSpPr>
          <p:nvPr>
            <p:ph type="title"/>
          </p:nvPr>
        </p:nvSpPr>
        <p:spPr/>
        <p:txBody>
          <a:bodyPr/>
          <a:lstStyle/>
          <a:p>
            <a:pPr algn="ctr"/>
            <a:r>
              <a:rPr lang="en-US" dirty="0"/>
              <a:t>Accountability</a:t>
            </a:r>
          </a:p>
        </p:txBody>
      </p:sp>
      <p:sp>
        <p:nvSpPr>
          <p:cNvPr id="3" name="Content Placeholder 2">
            <a:extLst>
              <a:ext uri="{FF2B5EF4-FFF2-40B4-BE49-F238E27FC236}">
                <a16:creationId xmlns:a16="http://schemas.microsoft.com/office/drawing/2014/main" id="{F8386162-2322-9ACD-38C3-81076A3A0139}"/>
              </a:ext>
            </a:extLst>
          </p:cNvPr>
          <p:cNvSpPr>
            <a:spLocks noGrp="1"/>
          </p:cNvSpPr>
          <p:nvPr>
            <p:ph idx="1"/>
          </p:nvPr>
        </p:nvSpPr>
        <p:spPr/>
        <p:txBody>
          <a:bodyPr/>
          <a:lstStyle/>
          <a:p>
            <a:pPr>
              <a:lnSpc>
                <a:spcPct val="100000"/>
              </a:lnSpc>
              <a:spcBef>
                <a:spcPts val="0"/>
              </a:spcBef>
            </a:pPr>
            <a:r>
              <a:rPr lang="en-US" dirty="0">
                <a:latin typeface="Amasis MT Pro Medium" panose="02040604050005020304" pitchFamily="18" charset="0"/>
              </a:rPr>
              <a:t>All people are called to be “accountable”.</a:t>
            </a:r>
          </a:p>
          <a:p>
            <a:pPr marL="0" indent="0">
              <a:lnSpc>
                <a:spcPct val="100000"/>
              </a:lnSpc>
              <a:spcBef>
                <a:spcPts val="0"/>
              </a:spcBef>
              <a:buNone/>
            </a:pPr>
            <a:endParaRPr lang="en-US" dirty="0">
              <a:latin typeface="Amasis MT Pro Medium" panose="02040604050005020304" pitchFamily="18" charset="0"/>
            </a:endParaRPr>
          </a:p>
          <a:p>
            <a:pPr>
              <a:lnSpc>
                <a:spcPct val="100000"/>
              </a:lnSpc>
              <a:spcBef>
                <a:spcPts val="0"/>
              </a:spcBef>
            </a:pPr>
            <a:r>
              <a:rPr lang="en-US" dirty="0">
                <a:latin typeface="Amasis MT Pro Medium" panose="02040604050005020304" pitchFamily="18" charset="0"/>
              </a:rPr>
              <a:t>We are GIVEN minds, bodies spirits, hearts, possessions and resources.</a:t>
            </a:r>
          </a:p>
          <a:p>
            <a:pPr>
              <a:lnSpc>
                <a:spcPct val="100000"/>
              </a:lnSpc>
              <a:spcBef>
                <a:spcPts val="0"/>
              </a:spcBef>
            </a:pPr>
            <a:endParaRPr lang="en-US" dirty="0">
              <a:latin typeface="Amasis MT Pro Medium" panose="02040604050005020304" pitchFamily="18" charset="0"/>
            </a:endParaRPr>
          </a:p>
          <a:p>
            <a:pPr>
              <a:lnSpc>
                <a:spcPct val="100000"/>
              </a:lnSpc>
              <a:spcBef>
                <a:spcPts val="0"/>
              </a:spcBef>
            </a:pPr>
            <a:r>
              <a:rPr lang="en-US" i="1" dirty="0">
                <a:latin typeface="Amasis MT Pro Medium" panose="02040604050005020304" pitchFamily="18" charset="0"/>
              </a:rPr>
              <a:t>“From everyone who has been given much, much will be demanded; and from the one who has been entrusted with much, much more will be asked.”  </a:t>
            </a:r>
          </a:p>
          <a:p>
            <a:pPr marL="0" indent="0">
              <a:lnSpc>
                <a:spcPct val="100000"/>
              </a:lnSpc>
              <a:spcBef>
                <a:spcPts val="0"/>
              </a:spcBef>
              <a:buNone/>
            </a:pPr>
            <a:r>
              <a:rPr lang="en-US" dirty="0"/>
              <a:t>	</a:t>
            </a:r>
            <a:r>
              <a:rPr lang="en-US" dirty="0">
                <a:latin typeface="Amasis MT Pro Medium" panose="02040604050005020304" pitchFamily="18" charset="0"/>
              </a:rPr>
              <a:t>(Luke 12:48)</a:t>
            </a:r>
          </a:p>
        </p:txBody>
      </p:sp>
    </p:spTree>
    <p:extLst>
      <p:ext uri="{BB962C8B-B14F-4D97-AF65-F5344CB8AC3E}">
        <p14:creationId xmlns:p14="http://schemas.microsoft.com/office/powerpoint/2010/main" val="916596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EC78-2B05-53DE-ECAC-6976F36C2544}"/>
              </a:ext>
            </a:extLst>
          </p:cNvPr>
          <p:cNvSpPr>
            <a:spLocks noGrp="1"/>
          </p:cNvSpPr>
          <p:nvPr>
            <p:ph type="title"/>
          </p:nvPr>
        </p:nvSpPr>
        <p:spPr/>
        <p:txBody>
          <a:bodyPr/>
          <a:lstStyle/>
          <a:p>
            <a:r>
              <a:rPr lang="en-US" dirty="0"/>
              <a:t>Tools for Keeping Our Accounts In Order</a:t>
            </a:r>
          </a:p>
        </p:txBody>
      </p:sp>
      <p:sp>
        <p:nvSpPr>
          <p:cNvPr id="3" name="Content Placeholder 2">
            <a:extLst>
              <a:ext uri="{FF2B5EF4-FFF2-40B4-BE49-F238E27FC236}">
                <a16:creationId xmlns:a16="http://schemas.microsoft.com/office/drawing/2014/main" id="{6249F96A-7B99-9DD2-C702-ABD953D0DC82}"/>
              </a:ext>
            </a:extLst>
          </p:cNvPr>
          <p:cNvSpPr>
            <a:spLocks noGrp="1"/>
          </p:cNvSpPr>
          <p:nvPr>
            <p:ph idx="1"/>
          </p:nvPr>
        </p:nvSpPr>
        <p:spPr>
          <a:xfrm>
            <a:off x="841248" y="2124190"/>
            <a:ext cx="9489000" cy="3747384"/>
          </a:xfrm>
        </p:spPr>
        <p:txBody>
          <a:bodyPr/>
          <a:lstStyle/>
          <a:p>
            <a:r>
              <a:rPr lang="en-US" dirty="0"/>
              <a:t>Staying under the blood of Jesus (1 John 1:9) – Observing consistent times of ONGOING confession and repentance.</a:t>
            </a:r>
          </a:p>
          <a:p>
            <a:r>
              <a:rPr lang="en-US" dirty="0"/>
              <a:t>Staying in the  fellowship of believers (Hebrews 10:25)</a:t>
            </a:r>
          </a:p>
          <a:p>
            <a:r>
              <a:rPr lang="en-US" dirty="0"/>
              <a:t>Prayer circles (James 5:13-20)</a:t>
            </a:r>
          </a:p>
        </p:txBody>
      </p:sp>
    </p:spTree>
    <p:extLst>
      <p:ext uri="{BB962C8B-B14F-4D97-AF65-F5344CB8AC3E}">
        <p14:creationId xmlns:p14="http://schemas.microsoft.com/office/powerpoint/2010/main" val="404707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B2593-31C6-4B26-6CFF-EF5BC5D16CDB}"/>
              </a:ext>
            </a:extLst>
          </p:cNvPr>
          <p:cNvSpPr>
            <a:spLocks noGrp="1"/>
          </p:cNvSpPr>
          <p:nvPr>
            <p:ph type="title"/>
          </p:nvPr>
        </p:nvSpPr>
        <p:spPr/>
        <p:txBody>
          <a:bodyPr/>
          <a:lstStyle/>
          <a:p>
            <a:r>
              <a:rPr lang="en-US" dirty="0"/>
              <a:t>Methodism and Accountability</a:t>
            </a:r>
          </a:p>
        </p:txBody>
      </p:sp>
      <p:sp>
        <p:nvSpPr>
          <p:cNvPr id="3" name="Content Placeholder 2">
            <a:extLst>
              <a:ext uri="{FF2B5EF4-FFF2-40B4-BE49-F238E27FC236}">
                <a16:creationId xmlns:a16="http://schemas.microsoft.com/office/drawing/2014/main" id="{A0A2194D-C112-2E8C-FCC1-8A3DF37FDF17}"/>
              </a:ext>
            </a:extLst>
          </p:cNvPr>
          <p:cNvSpPr>
            <a:spLocks noGrp="1"/>
          </p:cNvSpPr>
          <p:nvPr>
            <p:ph idx="1"/>
          </p:nvPr>
        </p:nvSpPr>
        <p:spPr/>
        <p:txBody>
          <a:bodyPr>
            <a:normAutofit fontScale="92500" lnSpcReduction="20000"/>
          </a:bodyPr>
          <a:lstStyle/>
          <a:p>
            <a:r>
              <a:rPr lang="en-US" dirty="0"/>
              <a:t>One of the pillars of Methodism was the recognition by John Wesley of the need for Christians to be ACCOUNTABLE to ONE ANOTHER in order to remain accountable to God, enjoy genuine experiences with God, and walk in genuine piety.  “The Holy Club” was formed for this purpose.</a:t>
            </a:r>
          </a:p>
          <a:p>
            <a:r>
              <a:rPr lang="en-US" dirty="0"/>
              <a:t>The Holy Club led to small groups, known as “Bands” in which participants would be “brutally honest” with one another..</a:t>
            </a:r>
          </a:p>
          <a:p>
            <a:r>
              <a:rPr lang="en-US" dirty="0"/>
              <a:t>“Bands” were precursors of our “Classes” of which our “societies” or “congregations” are comprised. </a:t>
            </a:r>
          </a:p>
          <a:p>
            <a:r>
              <a:rPr lang="en-US" dirty="0"/>
              <a:t>The basic element of Methodist Christian life was SMALL GROUP ACCOUNTABILITY.</a:t>
            </a:r>
          </a:p>
        </p:txBody>
      </p:sp>
    </p:spTree>
    <p:extLst>
      <p:ext uri="{BB962C8B-B14F-4D97-AF65-F5344CB8AC3E}">
        <p14:creationId xmlns:p14="http://schemas.microsoft.com/office/powerpoint/2010/main" val="2180149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8844-F1EB-CBED-0BF3-DF61732FF749}"/>
              </a:ext>
            </a:extLst>
          </p:cNvPr>
          <p:cNvSpPr>
            <a:spLocks noGrp="1"/>
          </p:cNvSpPr>
          <p:nvPr>
            <p:ph type="title"/>
          </p:nvPr>
        </p:nvSpPr>
        <p:spPr/>
        <p:txBody>
          <a:bodyPr/>
          <a:lstStyle/>
          <a:p>
            <a:r>
              <a:rPr lang="en-US" dirty="0"/>
              <a:t>CRITICAL ELEMENTS	</a:t>
            </a:r>
          </a:p>
        </p:txBody>
      </p:sp>
      <p:sp>
        <p:nvSpPr>
          <p:cNvPr id="3" name="Content Placeholder 2">
            <a:extLst>
              <a:ext uri="{FF2B5EF4-FFF2-40B4-BE49-F238E27FC236}">
                <a16:creationId xmlns:a16="http://schemas.microsoft.com/office/drawing/2014/main" id="{D9291F83-D9CF-E336-056B-04500FC52AFE}"/>
              </a:ext>
            </a:extLst>
          </p:cNvPr>
          <p:cNvSpPr>
            <a:spLocks noGrp="1"/>
          </p:cNvSpPr>
          <p:nvPr>
            <p:ph idx="1"/>
          </p:nvPr>
        </p:nvSpPr>
        <p:spPr/>
        <p:txBody>
          <a:bodyPr/>
          <a:lstStyle/>
          <a:p>
            <a:r>
              <a:rPr lang="en-US" dirty="0"/>
              <a:t>Some critical requirements to maintain a climate of accountability are:</a:t>
            </a:r>
          </a:p>
          <a:p>
            <a:pPr lvl="1"/>
            <a:r>
              <a:rPr lang="en-US" dirty="0"/>
              <a:t>Continual self examination. </a:t>
            </a:r>
          </a:p>
          <a:p>
            <a:pPr lvl="1"/>
            <a:r>
              <a:rPr lang="en-US" dirty="0"/>
              <a:t>Trustworthiness and safety</a:t>
            </a:r>
          </a:p>
          <a:p>
            <a:pPr lvl="1"/>
            <a:r>
              <a:rPr lang="en-US" dirty="0"/>
              <a:t>The valuing of ALL persons</a:t>
            </a:r>
          </a:p>
          <a:p>
            <a:pPr lvl="1"/>
            <a:r>
              <a:rPr lang="en-US" dirty="0"/>
              <a:t>A non-judgmental environment </a:t>
            </a:r>
          </a:p>
          <a:p>
            <a:pPr lvl="1"/>
            <a:r>
              <a:rPr lang="en-US" dirty="0"/>
              <a:t>Understanding and compassion</a:t>
            </a:r>
          </a:p>
          <a:p>
            <a:pPr lvl="1"/>
            <a:r>
              <a:rPr lang="en-US" dirty="0"/>
              <a:t>A determination to forgive violations</a:t>
            </a:r>
          </a:p>
          <a:p>
            <a:pPr lvl="1"/>
            <a:r>
              <a:rPr lang="en-US" dirty="0"/>
              <a:t>A commitment to walk WITH people toward restoration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35229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7948-A210-DDDD-E789-24021520FB87}"/>
              </a:ext>
            </a:extLst>
          </p:cNvPr>
          <p:cNvSpPr>
            <a:spLocks noGrp="1"/>
          </p:cNvSpPr>
          <p:nvPr>
            <p:ph type="title"/>
          </p:nvPr>
        </p:nvSpPr>
        <p:spPr/>
        <p:txBody>
          <a:bodyPr/>
          <a:lstStyle/>
          <a:p>
            <a:r>
              <a:rPr lang="en-US" dirty="0"/>
              <a:t>Accountability Leads to Growth</a:t>
            </a:r>
          </a:p>
        </p:txBody>
      </p:sp>
      <p:sp>
        <p:nvSpPr>
          <p:cNvPr id="3" name="Content Placeholder 2">
            <a:extLst>
              <a:ext uri="{FF2B5EF4-FFF2-40B4-BE49-F238E27FC236}">
                <a16:creationId xmlns:a16="http://schemas.microsoft.com/office/drawing/2014/main" id="{F7652673-9947-9949-84D5-307ACD0487DB}"/>
              </a:ext>
            </a:extLst>
          </p:cNvPr>
          <p:cNvSpPr>
            <a:spLocks noGrp="1"/>
          </p:cNvSpPr>
          <p:nvPr>
            <p:ph idx="1"/>
          </p:nvPr>
        </p:nvSpPr>
        <p:spPr/>
        <p:txBody>
          <a:bodyPr>
            <a:normAutofit/>
          </a:bodyPr>
          <a:lstStyle/>
          <a:p>
            <a:pPr marL="0" indent="0" algn="ctr">
              <a:buNone/>
            </a:pPr>
            <a:r>
              <a:rPr lang="en-US" sz="4000" dirty="0"/>
              <a:t>We can grow in our faithfulness to God through being ACCOUNTABLE to one another.</a:t>
            </a:r>
          </a:p>
        </p:txBody>
      </p:sp>
    </p:spTree>
    <p:extLst>
      <p:ext uri="{BB962C8B-B14F-4D97-AF65-F5344CB8AC3E}">
        <p14:creationId xmlns:p14="http://schemas.microsoft.com/office/powerpoint/2010/main" val="120291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4778-9DC5-9AD0-7A68-B132F48C7A39}"/>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26ADD9B4-9EE7-A9AF-71D4-273EEEBB866F}"/>
              </a:ext>
            </a:extLst>
          </p:cNvPr>
          <p:cNvSpPr>
            <a:spLocks noGrp="1"/>
          </p:cNvSpPr>
          <p:nvPr>
            <p:ph idx="1"/>
          </p:nvPr>
        </p:nvSpPr>
        <p:spPr/>
        <p:txBody>
          <a:bodyPr/>
          <a:lstStyle/>
          <a:p>
            <a:r>
              <a:rPr lang="en-US" dirty="0"/>
              <a:t>Accountability (Noun)</a:t>
            </a:r>
          </a:p>
          <a:p>
            <a:pPr lvl="1"/>
            <a:r>
              <a:rPr lang="en-US" dirty="0"/>
              <a:t>The state of being liable, answerable</a:t>
            </a:r>
          </a:p>
          <a:p>
            <a:pPr lvl="1"/>
            <a:r>
              <a:rPr lang="en-US" dirty="0"/>
              <a:t>The policy of holding individuals or institutions to a standard for performance of duties and linking it to rewards or consequences.</a:t>
            </a:r>
          </a:p>
          <a:p>
            <a:r>
              <a:rPr lang="en-US" dirty="0"/>
              <a:t>Accountable (Adj.)</a:t>
            </a:r>
          </a:p>
          <a:p>
            <a:pPr lvl="1"/>
            <a:r>
              <a:rPr lang="en-US" dirty="0"/>
              <a:t>Subject to obligation to report, explain, justify something; responsible; answerable.</a:t>
            </a:r>
          </a:p>
          <a:p>
            <a:pPr lvl="1"/>
            <a:r>
              <a:rPr lang="en-US" dirty="0"/>
              <a:t>Capable of being explained</a:t>
            </a:r>
          </a:p>
          <a:p>
            <a:pPr lvl="1"/>
            <a:r>
              <a:rPr lang="en-US" dirty="0"/>
              <a:t>Comes from an Old French word meaning “to count or reckon.”</a:t>
            </a:r>
          </a:p>
        </p:txBody>
      </p:sp>
    </p:spTree>
    <p:extLst>
      <p:ext uri="{BB962C8B-B14F-4D97-AF65-F5344CB8AC3E}">
        <p14:creationId xmlns:p14="http://schemas.microsoft.com/office/powerpoint/2010/main" val="51888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AFA6-C9BD-920C-3C68-7E9662CB2A8C}"/>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D9F08AEA-78FB-9D4B-E9AF-3523F348E0F7}"/>
              </a:ext>
            </a:extLst>
          </p:cNvPr>
          <p:cNvSpPr>
            <a:spLocks noGrp="1"/>
          </p:cNvSpPr>
          <p:nvPr>
            <p:ph idx="1"/>
          </p:nvPr>
        </p:nvSpPr>
        <p:spPr/>
        <p:txBody>
          <a:bodyPr/>
          <a:lstStyle/>
          <a:p>
            <a:r>
              <a:rPr lang="en-US" dirty="0"/>
              <a:t>The Christian’s call to accountability is derived from our notion of </a:t>
            </a:r>
            <a:r>
              <a:rPr lang="en-US" b="1" dirty="0"/>
              <a:t>STEWARDSHIP</a:t>
            </a:r>
            <a:r>
              <a:rPr lang="en-US" dirty="0"/>
              <a:t>. </a:t>
            </a:r>
          </a:p>
          <a:p>
            <a:pPr lvl="1"/>
            <a:r>
              <a:rPr lang="en-US" dirty="0"/>
              <a:t>All that we </a:t>
            </a:r>
            <a:r>
              <a:rPr lang="en-US" u="sng" dirty="0"/>
              <a:t>HAVE</a:t>
            </a:r>
            <a:r>
              <a:rPr lang="en-US" dirty="0"/>
              <a:t> belongs to God.</a:t>
            </a:r>
          </a:p>
          <a:p>
            <a:pPr lvl="2"/>
            <a:r>
              <a:rPr lang="en-US" dirty="0"/>
              <a:t>Humans have been given dominion over creation. (Genesis 1:26-28)</a:t>
            </a:r>
          </a:p>
          <a:p>
            <a:pPr lvl="2"/>
            <a:r>
              <a:rPr lang="en-US" dirty="0"/>
              <a:t>Dominion does NOT mean OWNERSHIP.</a:t>
            </a:r>
          </a:p>
          <a:p>
            <a:pPr lvl="3"/>
            <a:r>
              <a:rPr lang="en-US" i="1" dirty="0"/>
              <a:t>The earth is the Lord’s, and everything in it,  the world, and all who live in it; </a:t>
            </a:r>
            <a:r>
              <a:rPr lang="en-US" dirty="0"/>
              <a:t>(Psalm 24:1)</a:t>
            </a:r>
          </a:p>
          <a:p>
            <a:pPr lvl="3"/>
            <a:r>
              <a:rPr lang="en-US" i="1" dirty="0"/>
              <a:t>“…every animal of the forest is mine, and the cattle on a thousand hills.” </a:t>
            </a:r>
            <a:r>
              <a:rPr lang="en-US" dirty="0"/>
              <a:t> (Psalm 50:10)</a:t>
            </a:r>
          </a:p>
          <a:p>
            <a:pPr lvl="3"/>
            <a:r>
              <a:rPr lang="en-US" i="1" dirty="0"/>
              <a:t>“The silver is mine and the gold is mine,’ declares the Lord Almighty.” </a:t>
            </a:r>
            <a:r>
              <a:rPr lang="en-US" dirty="0"/>
              <a:t>(Haggai 2:8)</a:t>
            </a:r>
            <a:endParaRPr lang="en-US" i="1" dirty="0"/>
          </a:p>
        </p:txBody>
      </p:sp>
    </p:spTree>
    <p:extLst>
      <p:ext uri="{BB962C8B-B14F-4D97-AF65-F5344CB8AC3E}">
        <p14:creationId xmlns:p14="http://schemas.microsoft.com/office/powerpoint/2010/main" val="277222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D4D2-39F0-4609-91C2-A4A83C8C359D}"/>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63ED7B78-0440-D3A7-BE8A-AA828F4DDEDA}"/>
              </a:ext>
            </a:extLst>
          </p:cNvPr>
          <p:cNvSpPr>
            <a:spLocks noGrp="1"/>
          </p:cNvSpPr>
          <p:nvPr>
            <p:ph idx="1"/>
          </p:nvPr>
        </p:nvSpPr>
        <p:spPr/>
        <p:txBody>
          <a:bodyPr>
            <a:normAutofit/>
          </a:bodyPr>
          <a:lstStyle/>
          <a:p>
            <a:r>
              <a:rPr lang="en-US" dirty="0"/>
              <a:t>All that we </a:t>
            </a:r>
            <a:r>
              <a:rPr lang="en-US" u="sng" dirty="0"/>
              <a:t>ARE</a:t>
            </a:r>
            <a:r>
              <a:rPr lang="en-US" dirty="0"/>
              <a:t> belongs to GOD.</a:t>
            </a:r>
          </a:p>
          <a:p>
            <a:pPr lvl="1"/>
            <a:r>
              <a:rPr lang="en-US" b="0" i="1" dirty="0">
                <a:solidFill>
                  <a:srgbClr val="000000"/>
                </a:solidFill>
                <a:effectLst/>
              </a:rPr>
              <a:t>“For everyone (KJV ‘every soul’) belongs to me, the parent as well as the child—both alike belong to me.”</a:t>
            </a:r>
            <a:r>
              <a:rPr lang="en-US" b="0" dirty="0">
                <a:solidFill>
                  <a:srgbClr val="000000"/>
                </a:solidFill>
                <a:effectLst/>
              </a:rPr>
              <a:t> Ezekiel 18:4 (NIV)</a:t>
            </a:r>
          </a:p>
          <a:p>
            <a:pPr lvl="3"/>
            <a:endParaRPr lang="en-US" dirty="0">
              <a:solidFill>
                <a:srgbClr val="000000"/>
              </a:solidFill>
            </a:endParaRPr>
          </a:p>
        </p:txBody>
      </p:sp>
    </p:spTree>
    <p:extLst>
      <p:ext uri="{BB962C8B-B14F-4D97-AF65-F5344CB8AC3E}">
        <p14:creationId xmlns:p14="http://schemas.microsoft.com/office/powerpoint/2010/main" val="166174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5A453-3E3A-A1C7-B302-BE0DDE1F118D}"/>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2655E9ED-8649-6217-FDC6-1DEBE5C21ADE}"/>
              </a:ext>
            </a:extLst>
          </p:cNvPr>
          <p:cNvSpPr>
            <a:spLocks noGrp="1"/>
          </p:cNvSpPr>
          <p:nvPr>
            <p:ph idx="1"/>
          </p:nvPr>
        </p:nvSpPr>
        <p:spPr/>
        <p:txBody>
          <a:bodyPr/>
          <a:lstStyle/>
          <a:p>
            <a:pPr lvl="1"/>
            <a:r>
              <a:rPr lang="en-US" dirty="0">
                <a:solidFill>
                  <a:srgbClr val="000000"/>
                </a:solidFill>
              </a:rPr>
              <a:t>Especially as believers, we are </a:t>
            </a:r>
            <a:r>
              <a:rPr lang="en-US" i="1" dirty="0">
                <a:solidFill>
                  <a:srgbClr val="000000"/>
                </a:solidFill>
              </a:rPr>
              <a:t>doubly </a:t>
            </a:r>
            <a:r>
              <a:rPr lang="en-US" dirty="0">
                <a:solidFill>
                  <a:srgbClr val="000000"/>
                </a:solidFill>
              </a:rPr>
              <a:t>God’s possession.</a:t>
            </a:r>
          </a:p>
          <a:p>
            <a:pPr lvl="2"/>
            <a:r>
              <a:rPr lang="en-US" dirty="0">
                <a:solidFill>
                  <a:srgbClr val="000000"/>
                </a:solidFill>
              </a:rPr>
              <a:t>God </a:t>
            </a:r>
            <a:r>
              <a:rPr lang="en-US" i="1" dirty="0">
                <a:solidFill>
                  <a:srgbClr val="000000"/>
                </a:solidFill>
              </a:rPr>
              <a:t>CREATED </a:t>
            </a:r>
            <a:r>
              <a:rPr lang="en-US" dirty="0">
                <a:solidFill>
                  <a:srgbClr val="000000"/>
                </a:solidFill>
              </a:rPr>
              <a:t>us</a:t>
            </a:r>
            <a:r>
              <a:rPr lang="en-US" i="1" dirty="0">
                <a:solidFill>
                  <a:srgbClr val="000000"/>
                </a:solidFill>
              </a:rPr>
              <a:t>.</a:t>
            </a:r>
            <a:r>
              <a:rPr lang="en-US" dirty="0">
                <a:solidFill>
                  <a:srgbClr val="000000"/>
                </a:solidFill>
              </a:rPr>
              <a:t> </a:t>
            </a:r>
          </a:p>
          <a:p>
            <a:pPr lvl="3"/>
            <a:r>
              <a:rPr lang="en-US" b="0" i="1" dirty="0">
                <a:solidFill>
                  <a:srgbClr val="000000"/>
                </a:solidFill>
                <a:effectLst/>
              </a:rPr>
              <a:t>So God created mankind in his own image, in the image of God he created them; male and female he created them.” </a:t>
            </a:r>
            <a:r>
              <a:rPr lang="en-US" b="0" dirty="0">
                <a:solidFill>
                  <a:srgbClr val="000000"/>
                </a:solidFill>
                <a:effectLst/>
              </a:rPr>
              <a:t>(Genesis 1:27)</a:t>
            </a:r>
          </a:p>
          <a:p>
            <a:pPr lvl="2"/>
            <a:r>
              <a:rPr lang="en-US" dirty="0">
                <a:solidFill>
                  <a:srgbClr val="000000"/>
                </a:solidFill>
              </a:rPr>
              <a:t>God </a:t>
            </a:r>
            <a:r>
              <a:rPr lang="en-US" i="1" dirty="0">
                <a:solidFill>
                  <a:srgbClr val="000000"/>
                </a:solidFill>
              </a:rPr>
              <a:t>NEVER SOLD US</a:t>
            </a:r>
            <a:r>
              <a:rPr lang="en-US" dirty="0">
                <a:solidFill>
                  <a:srgbClr val="000000"/>
                </a:solidFill>
              </a:rPr>
              <a:t>, but we SOLD OURSELVES. </a:t>
            </a:r>
          </a:p>
          <a:p>
            <a:pPr lvl="3"/>
            <a:r>
              <a:rPr lang="en-US" b="0" i="1" dirty="0">
                <a:solidFill>
                  <a:srgbClr val="000000"/>
                </a:solidFill>
                <a:effectLst/>
              </a:rPr>
              <a:t>This is what the </a:t>
            </a:r>
            <a:r>
              <a:rPr lang="en-US" b="0" i="1" cap="small" dirty="0">
                <a:solidFill>
                  <a:srgbClr val="000000"/>
                </a:solidFill>
                <a:effectLst/>
              </a:rPr>
              <a:t>Lord</a:t>
            </a:r>
            <a:r>
              <a:rPr lang="en-US" b="0" i="1" dirty="0">
                <a:solidFill>
                  <a:srgbClr val="000000"/>
                </a:solidFill>
                <a:effectLst/>
              </a:rPr>
              <a:t> says: “Where is your mother’s certificate of divorce with which I sent her away?  Or to which of my creditors did I sell you?  Because of your sins you were sold; because of your transgressions your mother was sent away.  </a:t>
            </a:r>
            <a:r>
              <a:rPr lang="en-US" b="0" i="0" dirty="0">
                <a:solidFill>
                  <a:srgbClr val="000000"/>
                </a:solidFill>
                <a:effectLst/>
              </a:rPr>
              <a:t>(Isaiah 50:1)</a:t>
            </a:r>
          </a:p>
          <a:p>
            <a:pPr lvl="2"/>
            <a:r>
              <a:rPr lang="en-US" dirty="0">
                <a:solidFill>
                  <a:srgbClr val="000000"/>
                </a:solidFill>
              </a:rPr>
              <a:t>God </a:t>
            </a:r>
            <a:r>
              <a:rPr lang="en-US" i="1" dirty="0">
                <a:solidFill>
                  <a:srgbClr val="000000"/>
                </a:solidFill>
              </a:rPr>
              <a:t>BOUGHT US BACK. </a:t>
            </a:r>
          </a:p>
          <a:p>
            <a:pPr lvl="3" algn="just"/>
            <a:r>
              <a:rPr lang="en-US" b="0" i="0" dirty="0">
                <a:solidFill>
                  <a:srgbClr val="000000"/>
                </a:solidFill>
                <a:effectLst/>
              </a:rPr>
              <a:t>“…</a:t>
            </a:r>
            <a:r>
              <a:rPr lang="en-US" b="0" i="1" dirty="0">
                <a:solidFill>
                  <a:srgbClr val="000000"/>
                </a:solidFill>
                <a:effectLst/>
              </a:rPr>
              <a:t>you were bought at a price. Therefore honor God with your bodies. </a:t>
            </a:r>
            <a:r>
              <a:rPr lang="en-US" dirty="0">
                <a:solidFill>
                  <a:srgbClr val="000000"/>
                </a:solidFill>
              </a:rPr>
              <a:t>(1 Corinthians 6:20)</a:t>
            </a:r>
            <a:endParaRPr lang="en-US" b="0" i="1" dirty="0">
              <a:solidFill>
                <a:srgbClr val="000000"/>
              </a:solidFill>
              <a:effectLst/>
            </a:endParaRPr>
          </a:p>
          <a:p>
            <a:endParaRPr lang="en-US" dirty="0"/>
          </a:p>
          <a:p>
            <a:pPr lvl="1"/>
            <a:endParaRPr lang="en-US" dirty="0"/>
          </a:p>
        </p:txBody>
      </p:sp>
    </p:spTree>
    <p:extLst>
      <p:ext uri="{BB962C8B-B14F-4D97-AF65-F5344CB8AC3E}">
        <p14:creationId xmlns:p14="http://schemas.microsoft.com/office/powerpoint/2010/main" val="2750069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EA07-D10F-14C3-0A1F-3B349039982E}"/>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D588DD4C-ACFD-F128-9384-EE5BEF7C93CF}"/>
              </a:ext>
            </a:extLst>
          </p:cNvPr>
          <p:cNvSpPr>
            <a:spLocks noGrp="1"/>
          </p:cNvSpPr>
          <p:nvPr>
            <p:ph idx="1"/>
          </p:nvPr>
        </p:nvSpPr>
        <p:spPr/>
        <p:txBody>
          <a:bodyPr/>
          <a:lstStyle/>
          <a:p>
            <a:r>
              <a:rPr lang="en-US" dirty="0"/>
              <a:t>However, has awarded the MANAGEMENT of ourselves and our resources to us.  We are not automatons but have been given free will.</a:t>
            </a:r>
          </a:p>
          <a:p>
            <a:r>
              <a:rPr lang="en-US" dirty="0"/>
              <a:t>Yet we are still ACCOUNTABLE for what we do with that freedom. (1 Cor. 4:2)</a:t>
            </a:r>
          </a:p>
          <a:p>
            <a:pPr lvl="1"/>
            <a:r>
              <a:rPr lang="en-US" i="1" dirty="0"/>
              <a:t>“Moreover it is required in STEWARDS, that a man be found faithful.” </a:t>
            </a:r>
            <a:r>
              <a:rPr lang="en-US" dirty="0"/>
              <a:t>(KJV)</a:t>
            </a:r>
            <a:endParaRPr lang="en-US" i="1" dirty="0"/>
          </a:p>
          <a:p>
            <a:pPr lvl="1"/>
            <a:r>
              <a:rPr lang="en-US" i="1" dirty="0"/>
              <a:t>“Now it is required that those who have been given a TRUST must prove faithful.” </a:t>
            </a:r>
            <a:r>
              <a:rPr lang="en-US" dirty="0"/>
              <a:t>(NIV)</a:t>
            </a:r>
          </a:p>
          <a:p>
            <a:r>
              <a:rPr lang="en-US" dirty="0"/>
              <a:t>As Christians we are FREE, but we are ACCOUNTABLE.</a:t>
            </a:r>
          </a:p>
        </p:txBody>
      </p:sp>
    </p:spTree>
    <p:extLst>
      <p:ext uri="{BB962C8B-B14F-4D97-AF65-F5344CB8AC3E}">
        <p14:creationId xmlns:p14="http://schemas.microsoft.com/office/powerpoint/2010/main" val="278379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9294-3B02-703B-B08D-F2AD6FF41F3C}"/>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88CCE6FC-319A-CA85-DEB8-61FC7B6584CD}"/>
              </a:ext>
            </a:extLst>
          </p:cNvPr>
          <p:cNvSpPr>
            <a:spLocks noGrp="1"/>
          </p:cNvSpPr>
          <p:nvPr>
            <p:ph idx="1"/>
          </p:nvPr>
        </p:nvSpPr>
        <p:spPr/>
        <p:txBody>
          <a:bodyPr>
            <a:normAutofit lnSpcReduction="10000"/>
          </a:bodyPr>
          <a:lstStyle/>
          <a:p>
            <a:r>
              <a:rPr lang="en-US" dirty="0"/>
              <a:t>Our BODIES.</a:t>
            </a:r>
          </a:p>
          <a:p>
            <a:pPr lvl="1"/>
            <a:r>
              <a:rPr lang="en-US" i="1" dirty="0"/>
              <a:t>Don’t you know that you yourselves are God’s temple and that God’s Spirit dwells in your midst?</a:t>
            </a:r>
            <a:r>
              <a:rPr lang="en-US" dirty="0"/>
              <a:t> (1 Corinthians 3:16) Collectively</a:t>
            </a:r>
          </a:p>
          <a:p>
            <a:pPr lvl="1"/>
            <a:r>
              <a:rPr lang="en-US" i="1" dirty="0">
                <a:solidFill>
                  <a:srgbClr val="000000"/>
                </a:solidFill>
                <a:effectLst/>
              </a:rPr>
              <a:t>Do you not know that your bodies are temples of the Holy Spirit, who is in you, whom you have received from God? You are not your own; </a:t>
            </a:r>
            <a:r>
              <a:rPr lang="en-US" i="1" baseline="30000" dirty="0">
                <a:solidFill>
                  <a:srgbClr val="000000"/>
                </a:solidFill>
                <a:effectLst/>
              </a:rPr>
              <a:t>20 </a:t>
            </a:r>
            <a:r>
              <a:rPr lang="en-US" i="1" dirty="0">
                <a:solidFill>
                  <a:srgbClr val="000000"/>
                </a:solidFill>
                <a:effectLst/>
              </a:rPr>
              <a:t>you were bought at a price. Therefore honor God with your bodies. </a:t>
            </a:r>
            <a:r>
              <a:rPr lang="en-US" dirty="0">
                <a:solidFill>
                  <a:srgbClr val="000000"/>
                </a:solidFill>
                <a:effectLst/>
              </a:rPr>
              <a:t>(1 Corinthians 6:19-20) Individually</a:t>
            </a:r>
          </a:p>
          <a:p>
            <a:pPr lvl="1"/>
            <a:r>
              <a:rPr lang="en-US" dirty="0">
                <a:solidFill>
                  <a:srgbClr val="000000"/>
                </a:solidFill>
              </a:rPr>
              <a:t>We answer to God for:</a:t>
            </a:r>
          </a:p>
          <a:p>
            <a:pPr lvl="2"/>
            <a:r>
              <a:rPr lang="en-US" dirty="0">
                <a:solidFill>
                  <a:srgbClr val="000000"/>
                </a:solidFill>
              </a:rPr>
              <a:t>How we maintain our bodies (Exercise, cleanliness and REST)</a:t>
            </a:r>
          </a:p>
          <a:p>
            <a:pPr lvl="2"/>
            <a:r>
              <a:rPr lang="en-US" dirty="0">
                <a:solidFill>
                  <a:srgbClr val="000000"/>
                </a:solidFill>
              </a:rPr>
              <a:t>What we put in our bodies (Diet)</a:t>
            </a:r>
          </a:p>
          <a:p>
            <a:pPr lvl="2"/>
            <a:r>
              <a:rPr lang="en-US" dirty="0">
                <a:solidFill>
                  <a:srgbClr val="000000"/>
                </a:solidFill>
              </a:rPr>
              <a:t>How we use our bodies. (Activities and involvements)</a:t>
            </a:r>
            <a:endParaRPr lang="en-US" dirty="0"/>
          </a:p>
          <a:p>
            <a:pPr lvl="1"/>
            <a:endParaRPr lang="en-US" dirty="0"/>
          </a:p>
        </p:txBody>
      </p:sp>
    </p:spTree>
    <p:extLst>
      <p:ext uri="{BB962C8B-B14F-4D97-AF65-F5344CB8AC3E}">
        <p14:creationId xmlns:p14="http://schemas.microsoft.com/office/powerpoint/2010/main" val="416483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7ECC3-890E-8BE5-F02E-23E5E964E56F}"/>
              </a:ext>
            </a:extLst>
          </p:cNvPr>
          <p:cNvSpPr>
            <a:spLocks noGrp="1"/>
          </p:cNvSpPr>
          <p:nvPr>
            <p:ph type="title"/>
          </p:nvPr>
        </p:nvSpPr>
        <p:spPr/>
        <p:txBody>
          <a:bodyPr/>
          <a:lstStyle/>
          <a:p>
            <a:r>
              <a:rPr lang="en-US" dirty="0"/>
              <a:t>Scope – We Are Accountable For:</a:t>
            </a:r>
          </a:p>
        </p:txBody>
      </p:sp>
      <p:sp>
        <p:nvSpPr>
          <p:cNvPr id="3" name="Content Placeholder 2">
            <a:extLst>
              <a:ext uri="{FF2B5EF4-FFF2-40B4-BE49-F238E27FC236}">
                <a16:creationId xmlns:a16="http://schemas.microsoft.com/office/drawing/2014/main" id="{836FD987-EB96-C9F4-737A-DCD073C3CAEE}"/>
              </a:ext>
            </a:extLst>
          </p:cNvPr>
          <p:cNvSpPr>
            <a:spLocks noGrp="1"/>
          </p:cNvSpPr>
          <p:nvPr>
            <p:ph idx="1"/>
          </p:nvPr>
        </p:nvSpPr>
        <p:spPr/>
        <p:txBody>
          <a:bodyPr>
            <a:normAutofit fontScale="85000" lnSpcReduction="10000"/>
          </a:bodyPr>
          <a:lstStyle/>
          <a:p>
            <a:r>
              <a:rPr lang="en-US" sz="2400" dirty="0"/>
              <a:t>Our MINDS.</a:t>
            </a:r>
          </a:p>
          <a:p>
            <a:pPr lvl="1"/>
            <a:r>
              <a:rPr lang="en-US" sz="1900" i="1" dirty="0"/>
              <a:t>The end of all things is near. Therefore be alert and of sober mind so that you may pray. </a:t>
            </a:r>
            <a:r>
              <a:rPr lang="en-US" sz="1900" dirty="0"/>
              <a:t>(1 Peter 4:7)</a:t>
            </a:r>
          </a:p>
          <a:p>
            <a:pPr lvl="1"/>
            <a:r>
              <a:rPr lang="en-US" sz="1900" i="1" dirty="0"/>
              <a:t>Finally, brothers and sisters, whatever is true, whatever is noble, whatever is right, whatever is pure, whatever is lovely, whatever is admirable—if anything is excellent or praiseworthy—think about such things.</a:t>
            </a:r>
            <a:r>
              <a:rPr lang="en-US" sz="1900" dirty="0"/>
              <a:t> (Philippians 4:7)</a:t>
            </a:r>
          </a:p>
          <a:p>
            <a:pPr lvl="1"/>
            <a:r>
              <a:rPr lang="en-US" sz="1900" i="1" dirty="0"/>
              <a:t>“…we take captive every thought to make it obedient to Christ.” </a:t>
            </a:r>
            <a:r>
              <a:rPr lang="en-US" sz="1900" dirty="0"/>
              <a:t>(2 Corinthians 10:5)</a:t>
            </a:r>
          </a:p>
          <a:p>
            <a:pPr lvl="1"/>
            <a:r>
              <a:rPr lang="en-US" sz="1900" dirty="0"/>
              <a:t>God CARES about what we THINK about.</a:t>
            </a:r>
          </a:p>
          <a:p>
            <a:pPr lvl="1"/>
            <a:r>
              <a:rPr lang="en-US" sz="1900" dirty="0"/>
              <a:t>God cares about what we PUT INTO our minds.  (Entertainment, social media, gossip, etc.)</a:t>
            </a:r>
          </a:p>
          <a:p>
            <a:pPr lvl="1"/>
            <a:r>
              <a:rPr lang="en-US" sz="1900" dirty="0"/>
              <a:t>The best way to stop thinking about something negative is to intentionally replace it with something positive.</a:t>
            </a:r>
          </a:p>
          <a:p>
            <a:pPr lvl="1"/>
            <a:endParaRPr lang="en-US" dirty="0"/>
          </a:p>
        </p:txBody>
      </p:sp>
    </p:spTree>
    <p:extLst>
      <p:ext uri="{BB962C8B-B14F-4D97-AF65-F5344CB8AC3E}">
        <p14:creationId xmlns:p14="http://schemas.microsoft.com/office/powerpoint/2010/main" val="3850778299"/>
      </p:ext>
    </p:extLst>
  </p:cSld>
  <p:clrMapOvr>
    <a:masterClrMapping/>
  </p:clrMapOvr>
</p:sld>
</file>

<file path=ppt/theme/theme1.xml><?xml version="1.0" encoding="utf-8"?>
<a:theme xmlns:a="http://schemas.openxmlformats.org/drawingml/2006/main" name="MimeoVTI">
  <a:themeElements>
    <a:clrScheme name="AnalogousFromRegularSeedRightStep">
      <a:dk1>
        <a:srgbClr val="000000"/>
      </a:dk1>
      <a:lt1>
        <a:srgbClr val="FFFFFF"/>
      </a:lt1>
      <a:dk2>
        <a:srgbClr val="311C1F"/>
      </a:dk2>
      <a:lt2>
        <a:srgbClr val="F3F2F0"/>
      </a:lt2>
      <a:accent1>
        <a:srgbClr val="4D77C3"/>
      </a:accent1>
      <a:accent2>
        <a:srgbClr val="4640B3"/>
      </a:accent2>
      <a:accent3>
        <a:srgbClr val="854DC3"/>
      </a:accent3>
      <a:accent4>
        <a:srgbClr val="A53BB1"/>
      </a:accent4>
      <a:accent5>
        <a:srgbClr val="C34D9F"/>
      </a:accent5>
      <a:accent6>
        <a:srgbClr val="B13B5B"/>
      </a:accent6>
      <a:hlink>
        <a:srgbClr val="AC8339"/>
      </a:hlink>
      <a:folHlink>
        <a:srgbClr val="7F7F7F"/>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docProps/app.xml><?xml version="1.0" encoding="utf-8"?>
<Properties xmlns="http://schemas.openxmlformats.org/officeDocument/2006/extended-properties" xmlns:vt="http://schemas.openxmlformats.org/officeDocument/2006/docPropsVTypes">
  <TotalTime>660</TotalTime>
  <Words>2109</Words>
  <Application>Microsoft Office PowerPoint</Application>
  <PresentationFormat>Widescreen</PresentationFormat>
  <Paragraphs>140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Amasis MT Pro Medium</vt:lpstr>
      <vt:lpstr>Arial</vt:lpstr>
      <vt:lpstr>Elephant</vt:lpstr>
      <vt:lpstr>Univers Condensed</vt:lpstr>
      <vt:lpstr>MimeoVTI</vt:lpstr>
      <vt:lpstr>We Are One Another’s Keepers: A Lesson on  Accountability</vt:lpstr>
      <vt:lpstr>Accountability</vt:lpstr>
      <vt:lpstr>Definitions</vt:lpstr>
      <vt:lpstr>Rationale</vt:lpstr>
      <vt:lpstr>Rationale</vt:lpstr>
      <vt:lpstr>Rationale</vt:lpstr>
      <vt:lpstr>Rationale</vt:lpstr>
      <vt:lpstr>Scope – We Are Accountable For:</vt:lpstr>
      <vt:lpstr>Scope – We Are Accountable For:</vt:lpstr>
      <vt:lpstr>Scope – We Are Accountable For:</vt:lpstr>
      <vt:lpstr>Scope – We Are Accountable For:</vt:lpstr>
      <vt:lpstr>Scope – We Are Accountable For:</vt:lpstr>
      <vt:lpstr>Scope – We Are Accountable For:</vt:lpstr>
      <vt:lpstr>Accountability to PEOPLE</vt:lpstr>
      <vt:lpstr>Accountability to PEOPLE</vt:lpstr>
      <vt:lpstr>Hindrances to Accountability </vt:lpstr>
      <vt:lpstr>Hindrances to Accountability</vt:lpstr>
      <vt:lpstr>Hindrances to Accountability</vt:lpstr>
      <vt:lpstr>Hindrances to Accountability</vt:lpstr>
      <vt:lpstr>Tools for Keeping Our Accounts In Order</vt:lpstr>
      <vt:lpstr>Methodism and Accountability</vt:lpstr>
      <vt:lpstr>CRITICAL ELEMENTS </vt:lpstr>
      <vt:lpstr>Accountability Leads to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I Am My Brother’s Keeper</dc:title>
  <dc:creator>Jay Broadnax</dc:creator>
  <cp:lastModifiedBy>CARMICHAEL, SHARON K</cp:lastModifiedBy>
  <cp:revision>5</cp:revision>
  <dcterms:created xsi:type="dcterms:W3CDTF">2023-07-22T03:52:32Z</dcterms:created>
  <dcterms:modified xsi:type="dcterms:W3CDTF">2023-07-24T02:30:04Z</dcterms:modified>
</cp:coreProperties>
</file>